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Volkhov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olkhov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font" Target="fonts/Roboto-regular.fntdata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Volkhov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Volkhov-italic.fntdata"/><Relationship Id="rId6" Type="http://schemas.openxmlformats.org/officeDocument/2006/relationships/slide" Target="slides/slide1.xml"/><Relationship Id="rId18" Type="http://schemas.openxmlformats.org/officeDocument/2006/relationships/font" Target="fonts/Volkhov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c459293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c459293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e136e3d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e136e3d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e136e3d1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e136e3d1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e136e3d1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e136e3d1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e136e3d1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e136e3d1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e136e3d1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e136e3d1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прибыльности зимних рейсов из Анапы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877625" y="192825"/>
            <a:ext cx="34422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Структура датасета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4644675" y="1309650"/>
            <a:ext cx="39081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flight_id -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идентификатор рейса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departure_city -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город отправления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arrival_city -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город прибытия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model -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модель самолета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fullness -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 заполненность рейса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fuel_worth -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стоимость топлива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total_earned_money -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прибыль рейса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profit -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доход рейса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profit_ratio -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соотношение доходности рейса к стоимости топлива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877625" y="3833850"/>
            <a:ext cx="43953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1"/>
                </a:solidFill>
                <a:latin typeface="Volkhov"/>
                <a:ea typeface="Volkhov"/>
                <a:cs typeface="Volkhov"/>
                <a:sym typeface="Volkhov"/>
              </a:rPr>
              <a:t>Признаки, не влияющие на анализ прибыльности.</a:t>
            </a:r>
            <a:endParaRPr sz="1200">
              <a:solidFill>
                <a:schemeClr val="accent1"/>
              </a:solidFill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1"/>
                </a:solidFill>
                <a:latin typeface="Volkhov"/>
                <a:ea typeface="Volkhov"/>
                <a:cs typeface="Volkhov"/>
                <a:sym typeface="Volkhov"/>
              </a:rPr>
              <a:t>“flight_id”</a:t>
            </a:r>
            <a:r>
              <a:rPr lang="ru" sz="1000">
                <a:latin typeface="Volkhov"/>
                <a:ea typeface="Volkhov"/>
                <a:cs typeface="Volkhov"/>
                <a:sym typeface="Volkhov"/>
              </a:rPr>
              <a:t> - </a:t>
            </a:r>
            <a:r>
              <a:rPr lang="ru" sz="900">
                <a:solidFill>
                  <a:srgbClr val="000000"/>
                </a:solidFill>
                <a:highlight>
                  <a:schemeClr val="lt1"/>
                </a:highlight>
                <a:latin typeface="Volkhov"/>
                <a:ea typeface="Volkhov"/>
                <a:cs typeface="Volkhov"/>
                <a:sym typeface="Volkhov"/>
              </a:rPr>
              <a:t>идентификатор рейса у всех рейсов </a:t>
            </a:r>
            <a:r>
              <a:rPr lang="ru" sz="900">
                <a:solidFill>
                  <a:srgbClr val="000000"/>
                </a:solidFill>
                <a:highlight>
                  <a:schemeClr val="lt1"/>
                </a:highlight>
                <a:latin typeface="Volkhov"/>
                <a:ea typeface="Volkhov"/>
                <a:cs typeface="Volkhov"/>
                <a:sym typeface="Volkhov"/>
              </a:rPr>
              <a:t> </a:t>
            </a:r>
            <a:r>
              <a:rPr lang="ru" sz="900">
                <a:solidFill>
                  <a:srgbClr val="000000"/>
                </a:solidFill>
                <a:highlight>
                  <a:schemeClr val="lt1"/>
                </a:highlight>
                <a:latin typeface="Volkhov"/>
                <a:ea typeface="Volkhov"/>
                <a:cs typeface="Volkhov"/>
                <a:sym typeface="Volkhov"/>
              </a:rPr>
              <a:t>уникальный</a:t>
            </a:r>
            <a:endParaRPr sz="900">
              <a:solidFill>
                <a:srgbClr val="000000"/>
              </a:solidFill>
              <a:highlight>
                <a:schemeClr val="lt1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900">
                <a:solidFill>
                  <a:schemeClr val="accent1"/>
                </a:solidFill>
                <a:highlight>
                  <a:schemeClr val="lt1"/>
                </a:highlight>
                <a:latin typeface="Volkhov"/>
                <a:ea typeface="Volkhov"/>
                <a:cs typeface="Volkhov"/>
                <a:sym typeface="Volkhov"/>
              </a:rPr>
              <a:t>“departure_city”</a:t>
            </a:r>
            <a:r>
              <a:rPr b="1" lang="ru" sz="900">
                <a:highlight>
                  <a:schemeClr val="lt1"/>
                </a:highlight>
                <a:latin typeface="Volkhov"/>
                <a:ea typeface="Volkhov"/>
                <a:cs typeface="Volkhov"/>
                <a:sym typeface="Volkhov"/>
              </a:rPr>
              <a:t> </a:t>
            </a:r>
            <a:r>
              <a:rPr b="1" lang="ru" sz="900">
                <a:solidFill>
                  <a:srgbClr val="000000"/>
                </a:solidFill>
                <a:highlight>
                  <a:schemeClr val="lt1"/>
                </a:highlight>
                <a:latin typeface="Volkhov"/>
                <a:ea typeface="Volkhov"/>
                <a:cs typeface="Volkhov"/>
                <a:sym typeface="Volkhov"/>
              </a:rPr>
              <a:t>- </a:t>
            </a:r>
            <a:r>
              <a:rPr lang="ru" sz="900">
                <a:solidFill>
                  <a:srgbClr val="000000"/>
                </a:solidFill>
                <a:highlight>
                  <a:schemeClr val="lt1"/>
                </a:highlight>
                <a:latin typeface="Volkhov"/>
                <a:ea typeface="Volkhov"/>
                <a:cs typeface="Volkhov"/>
                <a:sym typeface="Volkhov"/>
              </a:rPr>
              <a:t>для всех случаев город отправления - Анапа</a:t>
            </a:r>
            <a:endParaRPr sz="900">
              <a:solidFill>
                <a:srgbClr val="000000"/>
              </a:solidFill>
              <a:highlight>
                <a:schemeClr val="lt1"/>
              </a:highlight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72" name="Google Shape;72;p14"/>
          <p:cNvSpPr txBox="1"/>
          <p:nvPr>
            <p:ph idx="4294967295" type="ctrTitle"/>
          </p:nvPr>
        </p:nvSpPr>
        <p:spPr>
          <a:xfrm>
            <a:off x="164100" y="192825"/>
            <a:ext cx="3702900" cy="18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Анализ прибыльности зимних рейсов из Анапы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данных</a:t>
            </a:r>
            <a:endParaRPr/>
          </a:p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311725" y="1490950"/>
            <a:ext cx="39663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SzPts val="605"/>
              <a:buNone/>
            </a:pPr>
            <a:r>
              <a:rPr b="1" lang="ru" sz="136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“arrival_city” </a:t>
            </a:r>
            <a:r>
              <a:rPr b="1" lang="ru" sz="106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- </a:t>
            </a:r>
            <a:r>
              <a:rPr lang="ru" sz="1060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город прибытия</a:t>
            </a:r>
            <a:endParaRPr sz="1060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605"/>
              <a:buNone/>
            </a:pPr>
            <a:r>
              <a:rPr lang="ru" sz="995">
                <a:solidFill>
                  <a:srgbClr val="000000"/>
                </a:solidFill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Всего в датасете 3 города прибытия (Москва, Белгород и Новокузнецк).На долю Москвы и Белгорода приходится одинаковое количество рейсов, из чего следует, что они имеют одинаковую значимость для анализа, и мы не будем учитывать параметр города прибытия.Рейсов в Новокузнецк меньшинство,  подробных данных о них нет и примерно предположить мы не можем. Не будем учитывать эти рейсы.</a:t>
            </a:r>
            <a:endParaRPr sz="995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494">
              <a:solidFill>
                <a:srgbClr val="000000"/>
              </a:solidFill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715"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375" y="1286075"/>
            <a:ext cx="2042074" cy="184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375" y="3126575"/>
            <a:ext cx="1955575" cy="19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258025" y="3461575"/>
            <a:ext cx="402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latin typeface="Volkhov"/>
                <a:ea typeface="Volkhov"/>
                <a:cs typeface="Volkhov"/>
                <a:sym typeface="Volkhov"/>
              </a:rPr>
              <a:t>“model’ </a:t>
            </a:r>
            <a:r>
              <a:rPr lang="ru" sz="1200">
                <a:latin typeface="Volkhov"/>
                <a:ea typeface="Volkhov"/>
                <a:cs typeface="Volkhov"/>
                <a:sym typeface="Volkhov"/>
              </a:rPr>
              <a:t>- модель самолета</a:t>
            </a:r>
            <a:endParaRPr sz="1200"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Volkhov"/>
                <a:ea typeface="Volkhov"/>
                <a:cs typeface="Volkhov"/>
                <a:sym typeface="Volkhov"/>
              </a:rPr>
              <a:t>За зимний период вылетов из Анапы использовались две модели самолета:</a:t>
            </a:r>
            <a:endParaRPr sz="1200">
              <a:latin typeface="Volkhov"/>
              <a:ea typeface="Volkhov"/>
              <a:cs typeface="Volkhov"/>
              <a:sym typeface="Volkhov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Volkhov"/>
              <a:buChar char="●"/>
            </a:pPr>
            <a:r>
              <a:rPr lang="ru" sz="1200">
                <a:latin typeface="Volkhov"/>
                <a:ea typeface="Volkhov"/>
                <a:cs typeface="Volkhov"/>
                <a:sym typeface="Volkhov"/>
              </a:rPr>
              <a:t>Boeing 777-300  (550 мест)</a:t>
            </a:r>
            <a:endParaRPr sz="1200">
              <a:latin typeface="Volkhov"/>
              <a:ea typeface="Volkhov"/>
              <a:cs typeface="Volkhov"/>
              <a:sym typeface="Volkhov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Volkhov"/>
              <a:buChar char="●"/>
            </a:pPr>
            <a:r>
              <a:rPr lang="ru" sz="1200">
                <a:latin typeface="Volkhov"/>
                <a:ea typeface="Volkhov"/>
                <a:cs typeface="Volkhov"/>
                <a:sym typeface="Volkhov"/>
              </a:rPr>
              <a:t>Sukhoi Superjet-11(103 места)</a:t>
            </a:r>
            <a:endParaRPr sz="1200">
              <a:latin typeface="Volkhov"/>
              <a:ea typeface="Volkhov"/>
              <a:cs typeface="Volkhov"/>
              <a:sym typeface="Volkhov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данных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11725" y="1420800"/>
            <a:ext cx="29667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Признаки для расчетов</a:t>
            </a:r>
            <a:endParaRPr b="1" sz="1200"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“</a:t>
            </a:r>
            <a:r>
              <a:rPr b="1" lang="ru" sz="12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total_earned_money”</a:t>
            </a:r>
            <a:r>
              <a:rPr b="1"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 </a:t>
            </a:r>
            <a:r>
              <a:rPr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- количество денег, заработанных за рейс</a:t>
            </a:r>
            <a:endParaRPr sz="1000"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“</a:t>
            </a:r>
            <a:r>
              <a:rPr b="1" lang="ru" sz="12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fuel_worth”</a:t>
            </a:r>
            <a:r>
              <a:rPr b="1"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 </a:t>
            </a:r>
            <a:r>
              <a:rPr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-  стоимость топлива (для расчетов возьмем среднюю стоимость авиационного топлива за 2018г. - 50000 руб./тон., длительность рейса и расход топлива).</a:t>
            </a:r>
            <a:endParaRPr sz="1000"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000" y="1420802"/>
            <a:ext cx="4943325" cy="35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311725" y="3276475"/>
            <a:ext cx="29667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Признаки для анализа</a:t>
            </a:r>
            <a:endParaRPr b="1" sz="1200"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“profit” </a:t>
            </a:r>
            <a:r>
              <a:rPr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- прибыль, после вычета стоимости топлива</a:t>
            </a:r>
            <a:r>
              <a:rPr b="1"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.</a:t>
            </a:r>
            <a:endParaRPr b="1" sz="1000"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“profit_ratio” </a:t>
            </a:r>
            <a:r>
              <a:rPr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 - соотношение чистой прибыли </a:t>
            </a:r>
            <a:r>
              <a:rPr b="1"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(profit) </a:t>
            </a:r>
            <a:r>
              <a:rPr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к стоимости топлива </a:t>
            </a:r>
            <a:r>
              <a:rPr b="1"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(fuel_worth)</a:t>
            </a:r>
            <a:r>
              <a:rPr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. Чем больше показатель, тем выше окупаемость топлива. </a:t>
            </a:r>
            <a:endParaRPr sz="1000"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Volkhov"/>
              <a:ea typeface="Volkhov"/>
              <a:cs typeface="Volkhov"/>
              <a:sym typeface="Volkhov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данных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386275" y="1435050"/>
            <a:ext cx="836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Volkhov"/>
                <a:ea typeface="Volkhov"/>
                <a:cs typeface="Volkhov"/>
                <a:sym typeface="Volkhov"/>
              </a:rPr>
              <a:t>“fullness” </a:t>
            </a:r>
            <a:r>
              <a:rPr lang="ru">
                <a:latin typeface="Volkhov"/>
                <a:ea typeface="Volkhov"/>
                <a:cs typeface="Volkhov"/>
                <a:sym typeface="Volkhov"/>
              </a:rPr>
              <a:t>- заполненность рейса</a:t>
            </a:r>
            <a:endParaRPr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Volkhov"/>
                <a:ea typeface="Volkhov"/>
                <a:cs typeface="Volkhov"/>
                <a:sym typeface="Volkhov"/>
              </a:rPr>
              <a:t>Важную роль для определения рентабельности рейса играет его заполненность.</a:t>
            </a:r>
            <a:endParaRPr sz="1200"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Из открытых источников известно, что рейсы с заполняемостью менее 75% могут быть убыточными, что явно видно на графиках.</a:t>
            </a:r>
            <a:endParaRPr sz="1200"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highlight>
                  <a:srgbClr val="FFFFFF"/>
                </a:highlight>
                <a:latin typeface="Volkhov"/>
                <a:ea typeface="Volkhov"/>
                <a:cs typeface="Volkhov"/>
                <a:sym typeface="Volkhov"/>
              </a:rPr>
              <a:t>https://www.kommersant.ru/doc/3246832</a:t>
            </a:r>
            <a:endParaRPr sz="1000">
              <a:highlight>
                <a:srgbClr val="FFFFFF"/>
              </a:highlight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75" y="2652700"/>
            <a:ext cx="3335775" cy="24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125" y="2697151"/>
            <a:ext cx="3289014" cy="23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02550" y="1623475"/>
            <a:ext cx="42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125" y="1362785"/>
            <a:ext cx="4250700" cy="36460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362925" y="1623475"/>
            <a:ext cx="402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Volkhov"/>
                <a:ea typeface="Volkhov"/>
                <a:cs typeface="Volkhov"/>
                <a:sym typeface="Volkhov"/>
              </a:rPr>
              <a:t>Проанализировав информацию, делаем вывод, что самыми малоприбыльными можно считать рейсы, у которых заполненность ниже </a:t>
            </a:r>
            <a:r>
              <a:rPr b="1" lang="ru">
                <a:latin typeface="Volkhov"/>
                <a:ea typeface="Volkhov"/>
                <a:cs typeface="Volkhov"/>
                <a:sym typeface="Volkhov"/>
              </a:rPr>
              <a:t>75%</a:t>
            </a:r>
            <a:r>
              <a:rPr lang="ru">
                <a:latin typeface="Volkhov"/>
                <a:ea typeface="Volkhov"/>
                <a:cs typeface="Volkhov"/>
                <a:sym typeface="Volkhov"/>
              </a:rPr>
              <a:t>, профит меньше </a:t>
            </a:r>
            <a:r>
              <a:rPr b="1" lang="ru">
                <a:latin typeface="Volkhov"/>
                <a:ea typeface="Volkhov"/>
                <a:cs typeface="Volkhov"/>
                <a:sym typeface="Volkhov"/>
              </a:rPr>
              <a:t>1.2</a:t>
            </a:r>
            <a:r>
              <a:rPr lang="ru">
                <a:latin typeface="Volkhov"/>
                <a:ea typeface="Volkhov"/>
                <a:cs typeface="Volkhov"/>
                <a:sym typeface="Volkhov"/>
              </a:rPr>
              <a:t> млн.руб. и окупаемость топлива ниже </a:t>
            </a:r>
            <a:r>
              <a:rPr b="1" lang="ru">
                <a:latin typeface="Volkhov"/>
                <a:ea typeface="Volkhov"/>
                <a:cs typeface="Volkhov"/>
                <a:sym typeface="Volkhov"/>
              </a:rPr>
              <a:t>7.4</a:t>
            </a:r>
            <a:endParaRPr b="1"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02550" y="3055475"/>
            <a:ext cx="402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Volkhov"/>
                <a:ea typeface="Volkhov"/>
                <a:cs typeface="Volkhov"/>
                <a:sym typeface="Volkhov"/>
              </a:rPr>
              <a:t>В ходе выполнения работы, из сторонних источников были добавлены такие данные:</a:t>
            </a:r>
            <a:endParaRPr sz="1000">
              <a:latin typeface="Volkhov"/>
              <a:ea typeface="Volkhov"/>
              <a:cs typeface="Volkhov"/>
              <a:sym typeface="Volkhov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Volkhov"/>
              <a:buChar char="●"/>
            </a:pPr>
            <a:r>
              <a:rPr lang="ru" sz="800">
                <a:latin typeface="Volkhov"/>
                <a:ea typeface="Volkhov"/>
                <a:cs typeface="Volkhov"/>
                <a:sym typeface="Volkhov"/>
              </a:rPr>
              <a:t>Стоимость топлива</a:t>
            </a:r>
            <a:endParaRPr sz="800">
              <a:latin typeface="Volkhov"/>
              <a:ea typeface="Volkhov"/>
              <a:cs typeface="Volkhov"/>
              <a:sym typeface="Volkhov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Volkhov"/>
              <a:buChar char="●"/>
            </a:pPr>
            <a:r>
              <a:rPr lang="ru" sz="800">
                <a:latin typeface="Volkhov"/>
                <a:ea typeface="Volkhov"/>
                <a:cs typeface="Volkhov"/>
                <a:sym typeface="Volkhov"/>
              </a:rPr>
              <a:t>Расход топлива кг./час</a:t>
            </a:r>
            <a:endParaRPr sz="800">
              <a:latin typeface="Volkhov"/>
              <a:ea typeface="Volkhov"/>
              <a:cs typeface="Volkhov"/>
              <a:sym typeface="Volkhov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Volkhov"/>
              <a:buChar char="●"/>
            </a:pPr>
            <a:r>
              <a:rPr lang="ru" sz="800">
                <a:latin typeface="Volkhov"/>
                <a:ea typeface="Volkhov"/>
                <a:cs typeface="Volkhov"/>
                <a:sym typeface="Volkhov"/>
              </a:rPr>
              <a:t>Кол-во пассажирских мест</a:t>
            </a:r>
            <a:endParaRPr sz="800">
              <a:latin typeface="Volkhov"/>
              <a:ea typeface="Volkhov"/>
              <a:cs typeface="Volkhov"/>
              <a:sym typeface="Volkhov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17625" y="3917375"/>
            <a:ext cx="411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Volkhov"/>
                <a:ea typeface="Volkhov"/>
                <a:cs typeface="Volkhov"/>
                <a:sym typeface="Volkhov"/>
              </a:rPr>
              <a:t>Данные, которые можно было бы добавить для более точного анализа:</a:t>
            </a:r>
            <a:endParaRPr sz="1000">
              <a:latin typeface="Volkhov"/>
              <a:ea typeface="Volkhov"/>
              <a:cs typeface="Volkhov"/>
              <a:sym typeface="Volkhov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Volkhov"/>
              <a:buChar char="●"/>
            </a:pPr>
            <a:r>
              <a:rPr lang="ru" sz="800">
                <a:latin typeface="Volkhov"/>
                <a:ea typeface="Volkhov"/>
                <a:cs typeface="Volkhov"/>
                <a:sym typeface="Volkhov"/>
              </a:rPr>
              <a:t>амортизацию самолетов</a:t>
            </a:r>
            <a:endParaRPr sz="800">
              <a:latin typeface="Volkhov"/>
              <a:ea typeface="Volkhov"/>
              <a:cs typeface="Volkhov"/>
              <a:sym typeface="Volkhov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Volkhov"/>
              <a:buChar char="●"/>
            </a:pPr>
            <a:r>
              <a:rPr lang="ru" sz="800">
                <a:latin typeface="Volkhov"/>
                <a:ea typeface="Volkhov"/>
                <a:cs typeface="Volkhov"/>
                <a:sym typeface="Volkhov"/>
              </a:rPr>
              <a:t>стоимость обслуживания</a:t>
            </a:r>
            <a:endParaRPr sz="800">
              <a:latin typeface="Volkhov"/>
              <a:ea typeface="Volkhov"/>
              <a:cs typeface="Volkhov"/>
              <a:sym typeface="Volkhov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Volkhov"/>
              <a:buChar char="●"/>
            </a:pPr>
            <a:r>
              <a:rPr lang="ru" sz="800">
                <a:latin typeface="Volkhov"/>
                <a:ea typeface="Volkhov"/>
                <a:cs typeface="Volkhov"/>
                <a:sym typeface="Volkhov"/>
              </a:rPr>
              <a:t>расходы на персонал, аренду</a:t>
            </a:r>
            <a:endParaRPr sz="800">
              <a:latin typeface="Volkhov"/>
              <a:ea typeface="Volkhov"/>
              <a:cs typeface="Volkhov"/>
              <a:sym typeface="Volkhov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Volkhov"/>
              <a:buChar char="●"/>
            </a:pPr>
            <a:r>
              <a:rPr lang="ru" sz="800">
                <a:latin typeface="Volkhov"/>
                <a:ea typeface="Volkhov"/>
                <a:cs typeface="Volkhov"/>
                <a:sym typeface="Volkhov"/>
              </a:rPr>
              <a:t>удельный расход топлива в г/пасс.-км(в открытых источниках не найдено)</a:t>
            </a:r>
            <a:endParaRPr sz="800">
              <a:latin typeface="Volkhov"/>
              <a:ea typeface="Volkhov"/>
              <a:cs typeface="Volkhov"/>
              <a:sym typeface="Volkhov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Volkhov"/>
              <a:ea typeface="Volkhov"/>
              <a:cs typeface="Volkhov"/>
              <a:sym typeface="Volkhov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Рекомендации по оптимизации рейсов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1710" l="0" r="0" t="0"/>
          <a:stretch/>
        </p:blipFill>
        <p:spPr>
          <a:xfrm>
            <a:off x="6344200" y="1423175"/>
            <a:ext cx="2488125" cy="17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1729" l="2139" r="1465" t="2209"/>
          <a:stretch/>
        </p:blipFill>
        <p:spPr>
          <a:xfrm>
            <a:off x="6388550" y="3361175"/>
            <a:ext cx="2443775" cy="17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11725" y="1423175"/>
            <a:ext cx="3151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Volkhov"/>
                <a:ea typeface="Volkhov"/>
                <a:cs typeface="Volkhov"/>
                <a:sym typeface="Volkhov"/>
              </a:rPr>
              <a:t>На графиках изображены средние окупаемость, заполненность и профит для каждого самолета, среди рейсов, попавших под исключение. </a:t>
            </a:r>
            <a:endParaRPr sz="1100"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Volkhov"/>
                <a:ea typeface="Volkhov"/>
                <a:cs typeface="Volkhov"/>
                <a:sym typeface="Volkhov"/>
              </a:rPr>
              <a:t>По ним видно, что при незначительной разнице средней окупаемости топлива в пользу Boeing , разница в среднем профите существенна в пользу Superjet, но ,при этом,</a:t>
            </a:r>
            <a:endParaRPr sz="1100">
              <a:latin typeface="Volkhov"/>
              <a:ea typeface="Volkhov"/>
              <a:cs typeface="Volkhov"/>
              <a:sym typeface="Volkhov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Volkhov"/>
                <a:ea typeface="Volkhov"/>
                <a:cs typeface="Volkhov"/>
                <a:sym typeface="Volkhov"/>
              </a:rPr>
              <a:t>средняя заполненность гораздо выше у Boeing.</a:t>
            </a:r>
            <a:endParaRPr sz="1100">
              <a:latin typeface="Volkhov"/>
              <a:ea typeface="Volkhov"/>
              <a:cs typeface="Volkhov"/>
              <a:sym typeface="Volkhov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200" y="2289125"/>
            <a:ext cx="2667000" cy="1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311725" y="3088100"/>
            <a:ext cx="3151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Roboto"/>
                <a:ea typeface="Roboto"/>
                <a:cs typeface="Roboto"/>
                <a:sym typeface="Roboto"/>
              </a:rPr>
              <a:t>Имеет смысл сократить кол-во рейсов на Superjet и использовать Boeing. Так как второй может вместить средние 18% первого(19 чел.) в своих свободных средних 30% (165 чел.).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Roboto"/>
                <a:ea typeface="Roboto"/>
                <a:cs typeface="Roboto"/>
                <a:sym typeface="Roboto"/>
              </a:rPr>
              <a:t>Таким образом мы сможем сократить расходы на обслуживание свободных самолетов,топливо, возможно даже списать с баланса(т.к. стоянка тоже стоит денег)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